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9"/>
  </p:notesMasterIdLst>
  <p:sldIdLst>
    <p:sldId id="3315" r:id="rId2"/>
    <p:sldId id="3314" r:id="rId3"/>
    <p:sldId id="3320" r:id="rId4"/>
    <p:sldId id="3316" r:id="rId5"/>
    <p:sldId id="3317" r:id="rId6"/>
    <p:sldId id="3318" r:id="rId7"/>
    <p:sldId id="3319" r:id="rId8"/>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3" orient="horz" pos="480" userDrawn="1">
          <p15:clr>
            <a:srgbClr val="A4A3A4"/>
          </p15:clr>
        </p15:guide>
        <p15:guide id="54" orient="horz" pos="8160" userDrawn="1">
          <p15:clr>
            <a:srgbClr val="A4A3A4"/>
          </p15:clr>
        </p15:guide>
        <p15:guide id="55" pos="14398" userDrawn="1">
          <p15:clr>
            <a:srgbClr val="A4A3A4"/>
          </p15:clr>
        </p15:guide>
        <p15:guide id="56"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8B3"/>
    <a:srgbClr val="2CB3EB"/>
    <a:srgbClr val="FC0D1B"/>
    <a:srgbClr val="FA7B87"/>
    <a:srgbClr val="FB4756"/>
    <a:srgbClr val="CA252D"/>
    <a:srgbClr val="FA4069"/>
    <a:srgbClr val="F63D93"/>
    <a:srgbClr val="6CB5E3"/>
    <a:srgbClr val="EE23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5439" autoAdjust="0"/>
  </p:normalViewPr>
  <p:slideViewPr>
    <p:cSldViewPr snapToGrid="0" snapToObjects="1">
      <p:cViewPr varScale="1">
        <p:scale>
          <a:sx n="51" d="100"/>
          <a:sy n="51" d="100"/>
        </p:scale>
        <p:origin x="330" y="324"/>
      </p:cViewPr>
      <p:guideLst>
        <p:guide orient="horz" pos="480"/>
        <p:guide orient="horz" pos="8160"/>
        <p:guide pos="14398"/>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Fira Sans Light" panose="020B04030500000200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Fira Sans Light" panose="020B0403050000020004" pitchFamily="34" charset="0"/>
              </a:defRPr>
            </a:lvl1pPr>
          </a:lstStyle>
          <a:p>
            <a:fld id="{EFC10EE1-B198-C942-8235-326C972CBB30}" type="datetimeFigureOut">
              <a:rPr lang="en-US" smtClean="0"/>
              <a:pPr/>
              <a:t>6/15/2022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Fira Sans Light" panose="020B04030500000200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Fira Sans Light" panose="020B04030500000200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Fira Sans Light" panose="020B0403050000020004" pitchFamily="34" charset="0"/>
        <a:ea typeface="+mn-ea"/>
        <a:cs typeface="+mn-cs"/>
      </a:defRPr>
    </a:lvl1pPr>
    <a:lvl2pPr marL="914217" algn="l" defTabSz="914217" rtl="0" eaLnBrk="1" latinLnBrk="0" hangingPunct="1">
      <a:defRPr sz="2400" b="0" i="0" kern="1200">
        <a:solidFill>
          <a:schemeClr val="tx1"/>
        </a:solidFill>
        <a:latin typeface="Fira Sans Light" panose="020B0403050000020004" pitchFamily="34" charset="0"/>
        <a:ea typeface="+mn-ea"/>
        <a:cs typeface="+mn-cs"/>
      </a:defRPr>
    </a:lvl2pPr>
    <a:lvl3pPr marL="1828434" algn="l" defTabSz="914217" rtl="0" eaLnBrk="1" latinLnBrk="0" hangingPunct="1">
      <a:defRPr sz="2400" b="0" i="0" kern="1200">
        <a:solidFill>
          <a:schemeClr val="tx1"/>
        </a:solidFill>
        <a:latin typeface="Fira Sans Light" panose="020B0403050000020004" pitchFamily="34" charset="0"/>
        <a:ea typeface="+mn-ea"/>
        <a:cs typeface="+mn-cs"/>
      </a:defRPr>
    </a:lvl3pPr>
    <a:lvl4pPr marL="2742651" algn="l" defTabSz="914217" rtl="0" eaLnBrk="1" latinLnBrk="0" hangingPunct="1">
      <a:defRPr sz="2400" b="0" i="0" kern="1200">
        <a:solidFill>
          <a:schemeClr val="tx1"/>
        </a:solidFill>
        <a:latin typeface="Fira Sans Light" panose="020B0403050000020004" pitchFamily="34" charset="0"/>
        <a:ea typeface="+mn-ea"/>
        <a:cs typeface="+mn-cs"/>
      </a:defRPr>
    </a:lvl4pPr>
    <a:lvl5pPr marL="3656868" algn="l" defTabSz="914217" rtl="0" eaLnBrk="1" latinLnBrk="0" hangingPunct="1">
      <a:defRPr sz="2400" b="0" i="0" kern="1200">
        <a:solidFill>
          <a:schemeClr val="tx1"/>
        </a:solidFill>
        <a:latin typeface="Fira Sans Light" panose="020B04030500000200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64247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2</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5649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3</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7914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4</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51100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5</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57342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6</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6039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7</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25882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63E8C5F1-B83D-344B-9AF9-42D755A77CDC}"/>
              </a:ext>
            </a:extLst>
          </p:cNvPr>
          <p:cNvSpPr/>
          <p:nvPr userDrawn="1"/>
        </p:nvSpPr>
        <p:spPr>
          <a:xfrm>
            <a:off x="22174494" y="12373805"/>
            <a:ext cx="817586" cy="81758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4" name="Oval 3">
            <a:extLst>
              <a:ext uri="{FF2B5EF4-FFF2-40B4-BE49-F238E27FC236}">
                <a16:creationId xmlns:a16="http://schemas.microsoft.com/office/drawing/2014/main" id="{C14FEE86-28D8-2B49-A496-80235725B73B}"/>
              </a:ext>
            </a:extLst>
          </p:cNvPr>
          <p:cNvSpPr/>
          <p:nvPr userDrawn="1"/>
        </p:nvSpPr>
        <p:spPr>
          <a:xfrm>
            <a:off x="22236348" y="12435659"/>
            <a:ext cx="693877" cy="6938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8" name="TextBox 7">
            <a:extLst>
              <a:ext uri="{FF2B5EF4-FFF2-40B4-BE49-F238E27FC236}">
                <a16:creationId xmlns:a16="http://schemas.microsoft.com/office/drawing/2014/main" id="{7156FEFB-1B47-144A-92EC-F20F29E731C4}"/>
              </a:ext>
            </a:extLst>
          </p:cNvPr>
          <p:cNvSpPr txBox="1"/>
          <p:nvPr userDrawn="1"/>
        </p:nvSpPr>
        <p:spPr>
          <a:xfrm>
            <a:off x="22307409" y="12551764"/>
            <a:ext cx="551754" cy="461665"/>
          </a:xfrm>
          <a:prstGeom prst="rect">
            <a:avLst/>
          </a:prstGeom>
          <a:noFill/>
        </p:spPr>
        <p:txBody>
          <a:bodyPr wrap="none" lIns="91440" tIns="45720" rIns="91440" bIns="45720" rtlCol="0">
            <a:spAutoFit/>
          </a:bodyPr>
          <a:lstStyle/>
          <a:p>
            <a:pPr algn="ctr"/>
            <a:fld id="{260E2A6B-A809-4840-BF14-8648BC0BDF87}" type="slidenum">
              <a:rPr lang="id-ID" sz="2400" b="0" i="0" smtClean="0">
                <a:solidFill>
                  <a:schemeClr val="accent1"/>
                </a:solidFill>
                <a:latin typeface="Fira Sans" panose="020B0503050000020004" pitchFamily="34" charset="0"/>
                <a:ea typeface="Roboto" panose="02000000000000000000" pitchFamily="2" charset="0"/>
                <a:cs typeface="Open Sans" charset="0"/>
              </a:rPr>
              <a:pPr algn="ctr"/>
              <a:t>‹#›</a:t>
            </a:fld>
            <a:endParaRPr lang="id-ID" sz="2800" b="0" i="0" dirty="0">
              <a:solidFill>
                <a:schemeClr val="accent1"/>
              </a:solidFill>
              <a:latin typeface="Fira Sans" panose="020B0503050000020004" pitchFamily="34" charset="0"/>
              <a:ea typeface="Roboto" panose="02000000000000000000" pitchFamily="2" charset="0"/>
              <a:cs typeface="Open Sans" charset="0"/>
            </a:endParaRPr>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Lst>
  <p:hf hdr="0" ftr="0" dt="0"/>
  <p:txStyles>
    <p:titleStyle>
      <a:lvl1pPr algn="l" defTabSz="1828343" rtl="0" eaLnBrk="1" latinLnBrk="0" hangingPunct="1">
        <a:lnSpc>
          <a:spcPct val="90000"/>
        </a:lnSpc>
        <a:spcBef>
          <a:spcPct val="0"/>
        </a:spcBef>
        <a:buNone/>
        <a:defRPr sz="6600" b="1" i="0" kern="1200">
          <a:solidFill>
            <a:schemeClr val="tx2"/>
          </a:solidFill>
          <a:latin typeface="Fira Sans" panose="020B0503050000020004" pitchFamily="34" charset="0"/>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400" b="0" i="0" kern="1200">
          <a:solidFill>
            <a:schemeClr val="tx1"/>
          </a:solidFill>
          <a:latin typeface="Fira Sans Light" panose="020B0403050000020004"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400" b="0" i="0" kern="1200">
          <a:solidFill>
            <a:schemeClr val="tx1"/>
          </a:solidFill>
          <a:latin typeface="Fira Sans Light" panose="020B0403050000020004"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600" b="0" i="0" kern="1200">
          <a:solidFill>
            <a:schemeClr val="tx1"/>
          </a:solidFill>
          <a:latin typeface="Fira Sans Light" panose="020B0403050000020004"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YR</a:t>
            </a:r>
            <a:endParaRPr lang="en-US" sz="6000" b="1" dirty="0">
              <a:solidFill>
                <a:schemeClr val="accent4"/>
              </a:solidFill>
              <a:latin typeface="Fira Sans" panose="020B0503050000020004" pitchFamily="34" charset="0"/>
            </a:endParaRPr>
          </a:p>
        </p:txBody>
      </p:sp>
      <p:sp>
        <p:nvSpPr>
          <p:cNvPr id="92" name="TextBox 91">
            <a:extLst>
              <a:ext uri="{FF2B5EF4-FFF2-40B4-BE49-F238E27FC236}">
                <a16:creationId xmlns:a16="http://schemas.microsoft.com/office/drawing/2014/main" id="{44BA6416-F6CC-104C-9C63-9B9CBBA8CA02}"/>
              </a:ext>
            </a:extLst>
          </p:cNvPr>
          <p:cNvSpPr txBox="1"/>
          <p:nvPr/>
        </p:nvSpPr>
        <p:spPr>
          <a:xfrm>
            <a:off x="-1049424" y="-19095"/>
            <a:ext cx="8026949" cy="1015663"/>
          </a:xfrm>
          <a:prstGeom prst="rect">
            <a:avLst/>
          </a:prstGeom>
          <a:noFill/>
        </p:spPr>
        <p:txBody>
          <a:bodyPr wrap="square" rtlCol="0">
            <a:spAutoFit/>
          </a:bodyPr>
          <a:lstStyle/>
          <a:p>
            <a:pPr algn="ctr"/>
            <a:r>
              <a:rPr lang="en-US" sz="6000" b="1" dirty="0" smtClean="0">
                <a:solidFill>
                  <a:schemeClr val="tx2"/>
                </a:solidFill>
                <a:latin typeface="Fira Sans" panose="020B0503050000020004" pitchFamily="34" charset="0"/>
              </a:rPr>
              <a:t>Geography </a:t>
            </a:r>
            <a:r>
              <a:rPr lang="en-US" sz="6000" b="1" dirty="0" smtClean="0">
                <a:solidFill>
                  <a:schemeClr val="tx2"/>
                </a:solidFill>
                <a:latin typeface="Fira Sans" panose="020B0503050000020004" pitchFamily="34" charset="0"/>
              </a:rPr>
              <a:t>knowledge</a:t>
            </a:r>
            <a:endParaRPr lang="en-US" sz="6000" b="1" dirty="0">
              <a:solidFill>
                <a:schemeClr val="tx2"/>
              </a:solidFill>
              <a:latin typeface="Fira Sans" panose="020B0503050000020004" pitchFamily="34" charset="0"/>
            </a:endParaRPr>
          </a:p>
        </p:txBody>
      </p:sp>
      <p:cxnSp>
        <p:nvCxnSpPr>
          <p:cNvPr id="93" name="Straight Connector 92">
            <a:extLst>
              <a:ext uri="{FF2B5EF4-FFF2-40B4-BE49-F238E27FC236}">
                <a16:creationId xmlns:a16="http://schemas.microsoft.com/office/drawing/2014/main" id="{1679ED8B-8E74-8B47-8B43-EE78C8B308C2}"/>
              </a:ext>
            </a:extLst>
          </p:cNvPr>
          <p:cNvCxnSpPr/>
          <p:nvPr/>
        </p:nvCxnSpPr>
        <p:spPr>
          <a:xfrm>
            <a:off x="28764" y="939448"/>
            <a:ext cx="5812644"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5" name="Subtitle 2">
            <a:extLst>
              <a:ext uri="{FF2B5EF4-FFF2-40B4-BE49-F238E27FC236}">
                <a16:creationId xmlns:a16="http://schemas.microsoft.com/office/drawing/2014/main" id="{4EC94491-6539-F941-898A-4BB887977E4E}"/>
              </a:ext>
            </a:extLst>
          </p:cNvPr>
          <p:cNvSpPr txBox="1">
            <a:spLocks/>
          </p:cNvSpPr>
          <p:nvPr/>
        </p:nvSpPr>
        <p:spPr>
          <a:xfrm>
            <a:off x="-93341" y="5561025"/>
            <a:ext cx="3715200" cy="231865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Starry night</a:t>
            </a:r>
          </a:p>
          <a:p>
            <a:pPr algn="l">
              <a:lnSpc>
                <a:spcPts val="3600"/>
              </a:lnSpc>
            </a:pPr>
            <a:r>
              <a:rPr lang="en-US" sz="2800" b="1" dirty="0" smtClean="0">
                <a:latin typeface="Fira Sans" panose="020B0503050000020004" pitchFamily="34" charset="0"/>
                <a:ea typeface="League Spartan" charset="0"/>
                <a:cs typeface="Poppins" pitchFamily="2" charset="77"/>
              </a:rPr>
              <a:t>Winter Wonderland</a:t>
            </a:r>
          </a:p>
          <a:p>
            <a:pPr algn="l">
              <a:lnSpc>
                <a:spcPts val="3600"/>
              </a:lnSpc>
            </a:pP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366444" y="3087776"/>
            <a:ext cx="7604036" cy="23124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Me and my community</a:t>
            </a:r>
          </a:p>
          <a:p>
            <a:pPr algn="l">
              <a:lnSpc>
                <a:spcPts val="3600"/>
              </a:lnSpc>
            </a:pPr>
            <a:r>
              <a:rPr lang="en-US" sz="2800" b="1" dirty="0" smtClean="0">
                <a:latin typeface="Fira Sans" panose="020B0503050000020004" pitchFamily="34" charset="0"/>
                <a:ea typeface="League Spartan" charset="0"/>
                <a:cs typeface="Poppins" pitchFamily="2" charset="77"/>
              </a:rPr>
              <a:t>Exploring Autumn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7" name="Subtitle 2">
            <a:extLst>
              <a:ext uri="{FF2B5EF4-FFF2-40B4-BE49-F238E27FC236}">
                <a16:creationId xmlns:a16="http://schemas.microsoft.com/office/drawing/2014/main" id="{4EC94491-6539-F941-898A-4BB887977E4E}"/>
              </a:ext>
            </a:extLst>
          </p:cNvPr>
          <p:cNvSpPr txBox="1">
            <a:spLocks/>
          </p:cNvSpPr>
          <p:nvPr/>
        </p:nvSpPr>
        <p:spPr>
          <a:xfrm>
            <a:off x="1617658" y="7202284"/>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Dangerous dinosaurs</a:t>
            </a:r>
          </a:p>
          <a:p>
            <a:pPr algn="l">
              <a:lnSpc>
                <a:spcPts val="3600"/>
              </a:lnSpc>
            </a:pPr>
            <a:r>
              <a:rPr lang="en-US" sz="2800" b="1" dirty="0" smtClean="0">
                <a:latin typeface="Fira Sans" panose="020B0503050000020004" pitchFamily="34" charset="0"/>
                <a:ea typeface="League Spartan" charset="0"/>
                <a:cs typeface="Poppins" pitchFamily="2" charset="77"/>
              </a:rPr>
              <a:t>Puddles and Rainbows</a:t>
            </a:r>
          </a:p>
        </p:txBody>
      </p:sp>
      <p:sp>
        <p:nvSpPr>
          <p:cNvPr id="98" name="Subtitle 2">
            <a:extLst>
              <a:ext uri="{FF2B5EF4-FFF2-40B4-BE49-F238E27FC236}">
                <a16:creationId xmlns:a16="http://schemas.microsoft.com/office/drawing/2014/main" id="{4EC94491-6539-F941-898A-4BB887977E4E}"/>
              </a:ext>
            </a:extLst>
          </p:cNvPr>
          <p:cNvSpPr txBox="1">
            <a:spLocks/>
          </p:cNvSpPr>
          <p:nvPr/>
        </p:nvSpPr>
        <p:spPr>
          <a:xfrm>
            <a:off x="1947936" y="1534291"/>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Topics</a:t>
            </a: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99" name="Subtitle 2">
            <a:extLst>
              <a:ext uri="{FF2B5EF4-FFF2-40B4-BE49-F238E27FC236}">
                <a16:creationId xmlns:a16="http://schemas.microsoft.com/office/drawing/2014/main" id="{4EC94491-6539-F941-898A-4BB887977E4E}"/>
              </a:ext>
            </a:extLst>
          </p:cNvPr>
          <p:cNvSpPr txBox="1">
            <a:spLocks/>
          </p:cNvSpPr>
          <p:nvPr/>
        </p:nvSpPr>
        <p:spPr>
          <a:xfrm>
            <a:off x="2811807" y="4385138"/>
            <a:ext cx="5663117" cy="1776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Once upon a time</a:t>
            </a:r>
          </a:p>
          <a:p>
            <a:pPr algn="l">
              <a:lnSpc>
                <a:spcPts val="3600"/>
              </a:lnSpc>
            </a:pPr>
            <a:r>
              <a:rPr lang="en-US" sz="2800" b="1" dirty="0" smtClean="0">
                <a:latin typeface="Fira Sans" panose="020B0503050000020004" pitchFamily="34" charset="0"/>
                <a:ea typeface="League Spartan" charset="0"/>
                <a:cs typeface="Poppins" pitchFamily="2" charset="77"/>
              </a:rPr>
              <a:t>Sparkle and Shine</a:t>
            </a:r>
          </a:p>
          <a:p>
            <a:pPr algn="l">
              <a:lnSpc>
                <a:spcPts val="3600"/>
              </a:lnSpc>
            </a:pPr>
            <a:endParaRPr lang="en-US" sz="2800" b="1" dirty="0">
              <a:latin typeface="Fira Sans" panose="020B0503050000020004" pitchFamily="34" charset="0"/>
              <a:ea typeface="League Spartan" charset="0"/>
              <a:cs typeface="Poppins" pitchFamily="2" charset="77"/>
            </a:endParaRPr>
          </a:p>
        </p:txBody>
      </p:sp>
      <p:sp>
        <p:nvSpPr>
          <p:cNvPr id="100" name="Subtitle 2">
            <a:extLst>
              <a:ext uri="{FF2B5EF4-FFF2-40B4-BE49-F238E27FC236}">
                <a16:creationId xmlns:a16="http://schemas.microsoft.com/office/drawing/2014/main" id="{4EC94491-6539-F941-898A-4BB887977E4E}"/>
              </a:ext>
            </a:extLst>
          </p:cNvPr>
          <p:cNvSpPr txBox="1">
            <a:spLocks/>
          </p:cNvSpPr>
          <p:nvPr/>
        </p:nvSpPr>
        <p:spPr>
          <a:xfrm>
            <a:off x="-111701" y="9046476"/>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Sunshine and Sunflowers</a:t>
            </a:r>
          </a:p>
          <a:p>
            <a:pPr algn="l">
              <a:lnSpc>
                <a:spcPts val="3600"/>
              </a:lnSpc>
            </a:pPr>
            <a:r>
              <a:rPr lang="en-US" sz="2800" b="1" dirty="0" smtClean="0">
                <a:latin typeface="Fira Sans" panose="020B0503050000020004" pitchFamily="34" charset="0"/>
                <a:ea typeface="League Spartan" charset="0"/>
                <a:cs typeface="Poppins" pitchFamily="2" charset="77"/>
              </a:rPr>
              <a:t>Shadows and Reflections</a:t>
            </a:r>
          </a:p>
        </p:txBody>
      </p:sp>
      <p:sp>
        <p:nvSpPr>
          <p:cNvPr id="101" name="Subtitle 2">
            <a:extLst>
              <a:ext uri="{FF2B5EF4-FFF2-40B4-BE49-F238E27FC236}">
                <a16:creationId xmlns:a16="http://schemas.microsoft.com/office/drawing/2014/main" id="{4EC94491-6539-F941-898A-4BB887977E4E}"/>
              </a:ext>
            </a:extLst>
          </p:cNvPr>
          <p:cNvSpPr txBox="1">
            <a:spLocks/>
          </p:cNvSpPr>
          <p:nvPr/>
        </p:nvSpPr>
        <p:spPr>
          <a:xfrm>
            <a:off x="2476638" y="11164533"/>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Big Wide World</a:t>
            </a:r>
          </a:p>
          <a:p>
            <a:pPr algn="l">
              <a:lnSpc>
                <a:spcPts val="3600"/>
              </a:lnSpc>
            </a:pPr>
            <a:r>
              <a:rPr lang="en-US" sz="2800" b="1" dirty="0" smtClean="0">
                <a:latin typeface="Fira Sans" panose="020B0503050000020004" pitchFamily="34" charset="0"/>
                <a:ea typeface="League Spartan" charset="0"/>
                <a:cs typeface="Poppins" pitchFamily="2" charset="77"/>
              </a:rPr>
              <a:t>Splash </a:t>
            </a:r>
          </a:p>
        </p:txBody>
      </p:sp>
      <p:sp>
        <p:nvSpPr>
          <p:cNvPr id="105" name="Subtitle 2">
            <a:extLst>
              <a:ext uri="{FF2B5EF4-FFF2-40B4-BE49-F238E27FC236}">
                <a16:creationId xmlns:a16="http://schemas.microsoft.com/office/drawing/2014/main" id="{4EC94491-6539-F941-898A-4BB887977E4E}"/>
              </a:ext>
            </a:extLst>
          </p:cNvPr>
          <p:cNvSpPr txBox="1">
            <a:spLocks/>
          </p:cNvSpPr>
          <p:nvPr/>
        </p:nvSpPr>
        <p:spPr>
          <a:xfrm>
            <a:off x="17273790" y="45760"/>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Knowledge</a:t>
            </a:r>
            <a:endParaRPr lang="en-US" sz="3600" b="1" u="sng" dirty="0" smtClean="0">
              <a:latin typeface="Fira Sans" panose="020B0503050000020004" pitchFamily="34" charset="0"/>
              <a:ea typeface="League Spartan" charset="0"/>
              <a:cs typeface="Poppins" pitchFamily="2" charset="77"/>
            </a:endParaRP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20" name="Rectangle 119"/>
          <p:cNvSpPr/>
          <p:nvPr/>
        </p:nvSpPr>
        <p:spPr>
          <a:xfrm>
            <a:off x="15499584" y="942232"/>
            <a:ext cx="8693916" cy="13480613"/>
          </a:xfrm>
          <a:prstGeom prst="rect">
            <a:avLst/>
          </a:prstGeom>
        </p:spPr>
        <p:txBody>
          <a:bodyPr wrap="square">
            <a:spAutoFit/>
          </a:bodyPr>
          <a:lstStyle/>
          <a:p>
            <a:pPr>
              <a:lnSpc>
                <a:spcPts val="3600"/>
              </a:lnSpc>
            </a:pPr>
            <a:r>
              <a:rPr lang="en-US" sz="2800" dirty="0" smtClean="0">
                <a:latin typeface="Fira Sans" panose="020B0503050000020004" pitchFamily="34" charset="0"/>
                <a:ea typeface="League Spartan" charset="0"/>
                <a:cs typeface="Poppins" pitchFamily="2" charset="77"/>
              </a:rPr>
              <a:t>Human features are man-made and include houses, shops, buildings, offices, parks, streets and places of worship</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Fieldwork includes going on walks and visits to collect information about the environment </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Litter has a harmful effect on the areas where we live, work and play </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Ways to describe daily weather include sunny, rainy, windy, cloudy, warm or cold. Weather is warmer in the summer with more sunshine and colder in the winter with more snow, hail and rain</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A map is a picture or drawing of an area of land or sea</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There are four seasons in the United Kingdom: spring, summer, autumn and winter. Each season has typical weather patterns</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Natural phenomena include weather, shadows, rainbows, clouds, flooding and waves </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a:latin typeface="Fira Sans" panose="020B0503050000020004" pitchFamily="34" charset="0"/>
                <a:ea typeface="League Spartan" charset="0"/>
                <a:cs typeface="Poppins" pitchFamily="2" charset="77"/>
              </a:rPr>
              <a:t>The weather can change throughout the day, week and </a:t>
            </a:r>
            <a:r>
              <a:rPr lang="en-US" sz="2800" dirty="0" smtClean="0">
                <a:latin typeface="Fira Sans" panose="020B0503050000020004" pitchFamily="34" charset="0"/>
                <a:ea typeface="League Spartan" charset="0"/>
                <a:cs typeface="Poppins" pitchFamily="2" charset="77"/>
              </a:rPr>
              <a:t>month</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Places can have different climates, weather, food, religions, culture, wildlife, transport and amenities</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Globes and maps can show us the location of different places </a:t>
            </a:r>
            <a:r>
              <a:rPr lang="en-US" sz="2800" smtClean="0">
                <a:latin typeface="Fira Sans" panose="020B0503050000020004" pitchFamily="34" charset="0"/>
                <a:ea typeface="League Spartan" charset="0"/>
                <a:cs typeface="Poppins" pitchFamily="2" charset="77"/>
              </a:rPr>
              <a:t>around the world </a:t>
            </a:r>
            <a:endParaRPr lang="en-US" sz="2800">
              <a:latin typeface="Fira Sans" panose="020B0503050000020004" pitchFamily="34" charset="0"/>
              <a:ea typeface="League Spartan" charset="0"/>
              <a:cs typeface="Poppins" pitchFamily="2" charset="77"/>
            </a:endParaRP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endParaRPr lang="en-US" sz="2800" dirty="0">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34766248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a:extLst>
              <a:ext uri="{FF2B5EF4-FFF2-40B4-BE49-F238E27FC236}">
                <a16:creationId xmlns:a16="http://schemas.microsoft.com/office/drawing/2014/main" id="{44BA6416-F6CC-104C-9C63-9B9CBBA8CA02}"/>
              </a:ext>
            </a:extLst>
          </p:cNvPr>
          <p:cNvSpPr txBox="1"/>
          <p:nvPr/>
        </p:nvSpPr>
        <p:spPr>
          <a:xfrm>
            <a:off x="16913882" y="-19095"/>
            <a:ext cx="8026949" cy="1015663"/>
          </a:xfrm>
          <a:prstGeom prst="rect">
            <a:avLst/>
          </a:prstGeom>
          <a:noFill/>
        </p:spPr>
        <p:txBody>
          <a:bodyPr wrap="square" rtlCol="0">
            <a:spAutoFit/>
          </a:bodyPr>
          <a:lstStyle/>
          <a:p>
            <a:pPr algn="ctr"/>
            <a:r>
              <a:rPr lang="en-US" sz="6000" b="1" dirty="0" smtClean="0">
                <a:solidFill>
                  <a:schemeClr val="tx2"/>
                </a:solidFill>
                <a:latin typeface="Fira Sans" panose="020B0503050000020004" pitchFamily="34" charset="0"/>
              </a:rPr>
              <a:t>Geographical knowledge</a:t>
            </a:r>
            <a:endParaRPr lang="en-US" sz="6000" b="1" dirty="0">
              <a:solidFill>
                <a:schemeClr val="tx2"/>
              </a:solidFill>
              <a:latin typeface="Fira Sans" panose="020B0503050000020004" pitchFamily="34" charset="0"/>
            </a:endParaRPr>
          </a:p>
        </p:txBody>
      </p:sp>
      <p:cxnSp>
        <p:nvCxnSpPr>
          <p:cNvPr id="100" name="Straight Connector 99">
            <a:extLst>
              <a:ext uri="{FF2B5EF4-FFF2-40B4-BE49-F238E27FC236}">
                <a16:creationId xmlns:a16="http://schemas.microsoft.com/office/drawing/2014/main" id="{1679ED8B-8E74-8B47-8B43-EE78C8B308C2}"/>
              </a:ext>
            </a:extLst>
          </p:cNvPr>
          <p:cNvCxnSpPr/>
          <p:nvPr/>
        </p:nvCxnSpPr>
        <p:spPr>
          <a:xfrm>
            <a:off x="17685718" y="996568"/>
            <a:ext cx="6483275"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19324" y="2695197"/>
            <a:ext cx="5890493" cy="11079956"/>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There are four seasons in the UK. Each season has typical weather patterns. Know the types of weather. In the UK, the length of the day varies depending on the season</a:t>
            </a:r>
          </a:p>
          <a:p>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Human features are man-made and include factories, farms, houses, offices and ports Landmarks and monuments are features of a landscape, city or town that are easily seen and recognized from a distance. They help someone establish and describe a location</a:t>
            </a:r>
          </a:p>
          <a:p>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 settlement is a place where people live and work and can vary in size. Towns and cities are urban settlements. Features of towns and cities include homes, shops, roads and offices. </a:t>
            </a:r>
          </a:p>
          <a:p>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 place can be important because of its location, buildings, landscape, community, culture and history. There are different types of important buildings and they provide a service t the community, Some buildings are important because they tell us about something in the past. </a:t>
            </a:r>
          </a:p>
          <a:p>
            <a:pPr marL="457200" indent="-457200">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5400752" y="1749609"/>
            <a:ext cx="8510768" cy="1264147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Learn what a continent is and name the 7 continents and five oceans</a:t>
            </a:r>
          </a:p>
          <a:p>
            <a:pPr marL="457200" indent="-457200" algn="l">
              <a:lnSpc>
                <a:spcPts val="3600"/>
              </a:lnSpc>
              <a:buFont typeface="Arial" panose="020B0604020202020204" pitchFamily="34" charset="0"/>
              <a:buChar char="•"/>
            </a:pPr>
            <a:r>
              <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Know the UK is a union of four countries. Know the capital city is the place of the ruler and government. Know the capital cities of the countries in the UK. The that the UK is made up of cities, villages and towns. </a:t>
            </a:r>
          </a:p>
          <a:p>
            <a:pPr marL="457200" indent="-457200" algn="l">
              <a:lnSpc>
                <a:spcPts val="3600"/>
              </a:lnSpc>
              <a:buFont typeface="Arial" panose="020B0604020202020204" pitchFamily="34" charset="0"/>
              <a:buChar char="•"/>
            </a:pPr>
            <a:r>
              <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Places can be compared by size, amenities, transport, location, weather and </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climate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Warmer </a:t>
            </a:r>
            <a:r>
              <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areas of the world are closer to the equator and colder areas are further. The equator is an imaginary line that divides the earth into two parts. Continents have different climates. </a:t>
            </a: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Physical features are naturally-created features of the Earth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settlement is a place where people live and work and can be big and small, depending on how many people live there. Towns and cities are urban settlements. Features of towns and cities include homes, shops, roads and offices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Positional language and directional language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aerial photograph or plan perspective shows land from above. A map is a picture or drawing of an area of land. A key is used to show features. A map has symbols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is information collected to answer a geographical question. Know what fieldwork is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Natural environments can be affected by the actions of humans and humans can protect the environment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16001028" y="1259189"/>
            <a:ext cx="2874505"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Our wonderful world</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6" name="TextBox 295">
            <a:extLst>
              <a:ext uri="{FF2B5EF4-FFF2-40B4-BE49-F238E27FC236}">
                <a16:creationId xmlns:a16="http://schemas.microsoft.com/office/drawing/2014/main" id="{D437FCD9-43AF-5947-B591-0B2B84B1D5BF}"/>
              </a:ext>
            </a:extLst>
          </p:cNvPr>
          <p:cNvSpPr txBox="1"/>
          <p:nvPr/>
        </p:nvSpPr>
        <p:spPr>
          <a:xfrm>
            <a:off x="6028177" y="9657093"/>
            <a:ext cx="6440937" cy="1415772"/>
          </a:xfrm>
          <a:prstGeom prst="rect">
            <a:avLst/>
          </a:prstGeom>
          <a:noFill/>
        </p:spPr>
        <p:txBody>
          <a:bodyPr wrap="squar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Seasonal changes</a:t>
            </a:r>
          </a:p>
          <a:p>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Weather is a physical process</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7" name="Subtitle 2">
            <a:extLst>
              <a:ext uri="{FF2B5EF4-FFF2-40B4-BE49-F238E27FC236}">
                <a16:creationId xmlns:a16="http://schemas.microsoft.com/office/drawing/2014/main" id="{DDC3D6FC-7EB1-754F-BF2F-F6735711A5F3}"/>
              </a:ext>
            </a:extLst>
          </p:cNvPr>
          <p:cNvSpPr txBox="1">
            <a:spLocks/>
          </p:cNvSpPr>
          <p:nvPr/>
        </p:nvSpPr>
        <p:spPr>
          <a:xfrm>
            <a:off x="8586451" y="1180960"/>
            <a:ext cx="6670977" cy="252793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material is something used to build or make something else. Natural materials are dug out of the ground, grown or taken from a living thing. Man-made materials are often made from natural materials but have been changed to have different properties</a:t>
            </a: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Y1</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2003381" y="292260"/>
            <a:ext cx="4672270" cy="16846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Childhood</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Geographical features can change over time </a:t>
            </a:r>
          </a:p>
        </p:txBody>
      </p:sp>
      <p:sp>
        <p:nvSpPr>
          <p:cNvPr id="17" name="Rectangle 16"/>
          <p:cNvSpPr/>
          <p:nvPr/>
        </p:nvSpPr>
        <p:spPr>
          <a:xfrm>
            <a:off x="274642" y="2164053"/>
            <a:ext cx="2725426" cy="523220"/>
          </a:xfrm>
          <a:prstGeom prst="rect">
            <a:avLst/>
          </a:prstGeom>
        </p:spPr>
        <p:txBody>
          <a:bodyPr wrap="none">
            <a:spAutoFit/>
          </a:bodyPr>
          <a:lstStyle/>
          <a:p>
            <a:r>
              <a:rPr lang="en-US" sz="2800" b="1" dirty="0">
                <a:solidFill>
                  <a:schemeClr val="tx2"/>
                </a:solidFill>
                <a:latin typeface="Fira Sans" panose="020B0503050000020004" pitchFamily="34" charset="0"/>
                <a:ea typeface="League Spartan" charset="0"/>
                <a:cs typeface="Poppins" pitchFamily="2" charset="77"/>
              </a:rPr>
              <a:t>Bright lights, big city</a:t>
            </a:r>
          </a:p>
        </p:txBody>
      </p:sp>
      <p:sp>
        <p:nvSpPr>
          <p:cNvPr id="123" name="TextBox 122">
            <a:extLst>
              <a:ext uri="{FF2B5EF4-FFF2-40B4-BE49-F238E27FC236}">
                <a16:creationId xmlns:a16="http://schemas.microsoft.com/office/drawing/2014/main" id="{D437FCD9-43AF-5947-B591-0B2B84B1D5BF}"/>
              </a:ext>
            </a:extLst>
          </p:cNvPr>
          <p:cNvSpPr txBox="1"/>
          <p:nvPr/>
        </p:nvSpPr>
        <p:spPr>
          <a:xfrm>
            <a:off x="9561099" y="666888"/>
            <a:ext cx="2723823"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Everyday materials</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124" name="TextBox 123">
            <a:extLst>
              <a:ext uri="{FF2B5EF4-FFF2-40B4-BE49-F238E27FC236}">
                <a16:creationId xmlns:a16="http://schemas.microsoft.com/office/drawing/2014/main" id="{D437FCD9-43AF-5947-B591-0B2B84B1D5BF}"/>
              </a:ext>
            </a:extLst>
          </p:cNvPr>
          <p:cNvSpPr txBox="1"/>
          <p:nvPr/>
        </p:nvSpPr>
        <p:spPr>
          <a:xfrm>
            <a:off x="6505127" y="11299499"/>
            <a:ext cx="6440937" cy="2215991"/>
          </a:xfrm>
          <a:prstGeom prst="rect">
            <a:avLst/>
          </a:prstGeom>
          <a:noFill/>
        </p:spPr>
        <p:txBody>
          <a:bodyPr wrap="square" rtlCol="0" anchor="ctr" anchorCtr="0">
            <a:spAutoFit/>
          </a:bodyPr>
          <a:lstStyle/>
          <a:p>
            <a:pPr algn="r"/>
            <a:r>
              <a:rPr lang="en-US" sz="3000" b="1" dirty="0" smtClean="0">
                <a:solidFill>
                  <a:schemeClr val="tx2"/>
                </a:solidFill>
                <a:latin typeface="Fira Sans" panose="020B0503050000020004" pitchFamily="34" charset="0"/>
                <a:ea typeface="League Spartan" charset="0"/>
                <a:cs typeface="Poppins" pitchFamily="2" charset="77"/>
              </a:rPr>
              <a:t>School days</a:t>
            </a:r>
          </a:p>
          <a:p>
            <a:pPr marL="457200" indent="-457200" algn="r">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Litter and pollution have a harmful effect on the areas where we live, work and play</a:t>
            </a:r>
          </a:p>
          <a:p>
            <a:pPr marL="457200" indent="-457200" algn="r">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Geographical features can change over time </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algn="r"/>
            <a:endParaRPr lang="en-US" sz="30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6903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Y2</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5606014" y="335142"/>
            <a:ext cx="7296384" cy="306962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Movers and shakers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significant place is a location that is important to a community or society. Places can also be significant because of religious or historic events that may have happened in the past near the location. They can also include monuments or natural landscapes</a:t>
            </a:r>
          </a:p>
        </p:txBody>
      </p:sp>
      <p:sp>
        <p:nvSpPr>
          <p:cNvPr id="112" name="Subtitle 2">
            <a:extLst>
              <a:ext uri="{FF2B5EF4-FFF2-40B4-BE49-F238E27FC236}">
                <a16:creationId xmlns:a16="http://schemas.microsoft.com/office/drawing/2014/main" id="{4EC94491-6539-F941-898A-4BB887977E4E}"/>
              </a:ext>
            </a:extLst>
          </p:cNvPr>
          <p:cNvSpPr txBox="1">
            <a:spLocks/>
          </p:cNvSpPr>
          <p:nvPr/>
        </p:nvSpPr>
        <p:spPr>
          <a:xfrm>
            <a:off x="7720819" y="9707764"/>
            <a:ext cx="5663117" cy="353129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Magnificent monarchs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map is a picture or drawing of an area of land or sea and can show humans and physical features. They use symbols and a key. A key is the information needed to read the map and a symbol is a picture used to show a geographical feature.</a:t>
            </a: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15419265" y="335142"/>
            <a:ext cx="7181569" cy="361131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Uses of materials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Materials found in the environment can be natural. Natural and man-made materials are used to make human features.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Conservation is the protection of living things and the environment from damage caused by human activity. There are types of conservation activities and they protect the environment for the future. </a:t>
            </a: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15708922" y="4188971"/>
            <a:ext cx="8700668" cy="886813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Let’s explore the world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ocean is a large sea. Know the five oceans. The UK is an island surrounded by different oceans and seas. Know the seven continents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characteristics of countries include size, landscape, capital city and more. England is the biggest country in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non-European country is outside of Europe. Know some European and non-European countries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weather pattern is a type of weather that is repeated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equator is an imaginary line that divides the world into the Northern and Southern Hemispheres. The North and South poles are the most Northern and Southern points on Earth</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Know the compass points and a route is a set of directions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can be recorded in different ways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Fieldwork can help answer a questions about the local environment</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local environment can be improved by picking up litter, planting flowers and improving amenities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48879" y="1872479"/>
            <a:ext cx="5412193" cy="96314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Coastline</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physical feature is one that forms naturally and can change over time due to weather and other forces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Human features are man-made. People use human features in different ways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aerial photograph can be vertical or oblique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environment or place can change over time due to a geographical process or human activity</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Erosion is a physical process that involves the weathering and movement of natural materials. It is caused by wind and water</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Industries are businesses that make and sell things, and help people live their lives. Land can be used for many purposes.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281967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308260" y="162676"/>
            <a:ext cx="8776384" cy="13553324"/>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725735" y="2545491"/>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715176" y="8719237"/>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5222467" y="2402464"/>
            <a:ext cx="8784136" cy="1163812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Excessive precipitation includes thunderstorms, downbursts, tornadoes, waterspouts </a:t>
            </a: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Different types of settlement include rural, urban etc. A city is a large settlement where many people live and work. Residential areas surrounding cities are called suburbs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person’s carbon footprint is the amount of carbon dioxide released into the atmosphere from their activities. Person can reduce their carbon footprint by driving less, eating less meat, flying less and less waste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Maps, globes and digital mapping tools can help to locate and describe significant geographical features</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eight points of a compass are north, south </a:t>
            </a: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Primary data includes information gathered by observation and investigation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four-figure grid reference contains four numbers. The first two numbers are called the easting and are found along the top and bottom of a map. The second two numbers are the northing and are found up both sides of a map. They give specific information about locations on a map.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term ‘geographical evidence’ relates to facts, information and numerical data </a:t>
            </a:r>
          </a:p>
          <a:p>
            <a:pPr marL="457200" indent="-457200" algn="l">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Latitude is the distance north or south of the equator and longitude is the distance east or west of the Prime Meridian.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9272774" y="38822"/>
            <a:ext cx="3063659"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One planet, our world</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6" name="TextBox 295">
            <a:extLst>
              <a:ext uri="{FF2B5EF4-FFF2-40B4-BE49-F238E27FC236}">
                <a16:creationId xmlns:a16="http://schemas.microsoft.com/office/drawing/2014/main" id="{D437FCD9-43AF-5947-B591-0B2B84B1D5BF}"/>
              </a:ext>
            </a:extLst>
          </p:cNvPr>
          <p:cNvSpPr txBox="1"/>
          <p:nvPr/>
        </p:nvSpPr>
        <p:spPr>
          <a:xfrm>
            <a:off x="8821753" y="2315848"/>
            <a:ext cx="6791503" cy="2215991"/>
          </a:xfrm>
          <a:prstGeom prst="rect">
            <a:avLst/>
          </a:prstGeom>
          <a:noFill/>
        </p:spPr>
        <p:txBody>
          <a:bodyPr wrap="squar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Through the ages</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Services include banks, post offices, hospitals, public transport and garages. Land use types include leisure, housing, industry, transport and agriculture. </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a:solidFill>
                <a:schemeClr val="tx2"/>
              </a:solidFill>
              <a:latin typeface="Fira Sans" panose="020B0503050000020004" pitchFamily="34" charset="0"/>
              <a:ea typeface="League Spartan" charset="0"/>
              <a:cs typeface="Poppins" pitchFamily="2" charset="77"/>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sp>
        <p:nvSpPr>
          <p:cNvPr id="17" name="Rectangle 16"/>
          <p:cNvSpPr/>
          <p:nvPr/>
        </p:nvSpPr>
        <p:spPr>
          <a:xfrm>
            <a:off x="2186321" y="252135"/>
            <a:ext cx="3345788" cy="523220"/>
          </a:xfrm>
          <a:prstGeom prst="rect">
            <a:avLst/>
          </a:prstGeom>
        </p:spPr>
        <p:txBody>
          <a:bodyPr wrap="none">
            <a:spAutoFit/>
          </a:bodyPr>
          <a:lstStyle/>
          <a:p>
            <a:r>
              <a:rPr lang="en-US" sz="2800" b="1" dirty="0" smtClean="0">
                <a:solidFill>
                  <a:schemeClr val="tx2"/>
                </a:solidFill>
                <a:latin typeface="Fira Sans" panose="020B0503050000020004" pitchFamily="34" charset="0"/>
                <a:ea typeface="League Spartan" charset="0"/>
                <a:cs typeface="Poppins" pitchFamily="2" charset="77"/>
              </a:rPr>
              <a:t>Rocks, relics and rumbles</a:t>
            </a:r>
            <a:endParaRPr lang="en-US" sz="2800" b="1" dirty="0">
              <a:solidFill>
                <a:schemeClr val="tx2"/>
              </a:solidFill>
              <a:latin typeface="Fira Sans" panose="020B0503050000020004" pitchFamily="34" charset="0"/>
              <a:ea typeface="League Spartan" charset="0"/>
              <a:cs typeface="Poppins" pitchFamily="2" charset="77"/>
            </a:endParaRPr>
          </a:p>
        </p:txBody>
      </p:sp>
      <p:sp>
        <p:nvSpPr>
          <p:cNvPr id="2" name="Rectangle 1"/>
          <p:cNvSpPr/>
          <p:nvPr/>
        </p:nvSpPr>
        <p:spPr>
          <a:xfrm>
            <a:off x="8790861" y="541642"/>
            <a:ext cx="14823416" cy="2400657"/>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Countries in Europe include the UK, France etc. Russia is a part of both Europe and Asia.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Counties of the UK include Derbyshire, Sussex and Warwickshire. Major cities of the UK include London, Birmingham </a:t>
            </a:r>
            <a:r>
              <a:rPr lang="en-US" sz="2600" dirty="0" err="1">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Earth has five climate zones: desert, polar, temperate tropical and Mediterranean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Services include banks, post offices, hospitals etc. Land use types include leisure, housing, industry </a:t>
            </a:r>
            <a:r>
              <a:rPr lang="en-US" sz="2600" dirty="0" err="1">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01" name="Rectangle 100"/>
          <p:cNvSpPr/>
          <p:nvPr/>
        </p:nvSpPr>
        <p:spPr>
          <a:xfrm>
            <a:off x="-77902" y="1383742"/>
            <a:ext cx="6878220" cy="13018949"/>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Know significant volcanoes and earthquake areas. Know what the ring of fire is and that three quarters of the world’s earthquakes and volcanic eruptions happen along this.</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Geographical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features created by nature are called physical features. Physical features include beaches, cliffs and mountains. Geographical features created by humans care called human features. Human features include houses, factories and train stations.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Significant geographical activities include earthquakes and volcanic eruptions. These are known as natural disasters because they are created by nature, affect people and cause damage.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crust of the Earth is divided into tectonic plates that move. The place where the plates meet is called the plate boundary. Plates can push into each other, pull apart or slide against each other. These can create mountains, volcanoes and earthquakes.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The Earth is made of four different layers. The inner core is mostly hot, solid iron and nickel and the outer core is made of liquid iron and nickel. The mantle is made of solid rock and molten rock called magma. The crust is a thin layer of solid rock that is broken into large pieces called tectonic plates. These pieces move very slowly across the mantle. </a:t>
            </a: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02" name="Rectangle 101"/>
          <p:cNvSpPr/>
          <p:nvPr/>
        </p:nvSpPr>
        <p:spPr>
          <a:xfrm>
            <a:off x="7549794" y="9857601"/>
            <a:ext cx="5785206" cy="3785652"/>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Know what a volcano is, how it erupts and that it can cause damage. Know the term epicenter as the center of the earthquake.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Know the three main types of rock found in the Earth’s crust (sedimentary, igneous and metamorphic) including their features and how they are formed</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645714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93850" y="45760"/>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9125715" y="86467"/>
            <a:ext cx="3853828" cy="583961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smtClean="0">
                <a:latin typeface="Fira Sans" panose="020B0503050000020004" pitchFamily="34" charset="0"/>
                <a:ea typeface="League Spartan" charset="0"/>
                <a:cs typeface="Poppins" pitchFamily="2" charset="77"/>
              </a:rPr>
              <a:t>Electrical circuits and conductors </a:t>
            </a:r>
            <a:endParaRPr lang="en-US" sz="2800" b="1" dirty="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environment produces natural resources. Humans use some natural resources to make energy. Some natural resources cannot be replaced, like coil or oil. They are non-renewable. Some, like wind or flowing water, are renewable sources of evidence.</a:t>
            </a:r>
          </a:p>
        </p:txBody>
      </p:sp>
      <p:sp>
        <p:nvSpPr>
          <p:cNvPr id="112" name="Subtitle 2">
            <a:extLst>
              <a:ext uri="{FF2B5EF4-FFF2-40B4-BE49-F238E27FC236}">
                <a16:creationId xmlns:a16="http://schemas.microsoft.com/office/drawing/2014/main" id="{4EC94491-6539-F941-898A-4BB887977E4E}"/>
              </a:ext>
            </a:extLst>
          </p:cNvPr>
          <p:cNvSpPr txBox="1">
            <a:spLocks/>
          </p:cNvSpPr>
          <p:nvPr/>
        </p:nvSpPr>
        <p:spPr>
          <a:xfrm>
            <a:off x="7527884" y="9042571"/>
            <a:ext cx="3587745" cy="399295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Invasion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atlas is a collection of maps and information that shows geographical features, topography, boundaries, climatic, social and economic statistics of an area</a:t>
            </a: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15419265" y="335142"/>
            <a:ext cx="8337295" cy="96314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Misty mountain, winding river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Know significant mountain ranges and rivers, including those of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Topography is the arrangement of the natural and artificial physical features of an area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physical feature is one that forms naturally and can change over time due to physical processes such as erosion. They include forests, rivers and hills. An aspect might be the type of mountain (dome / volcanic) or forest (coniferous / broad-leaved)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Rivers transport materials in four ways (solution, suspension, saltation, traction)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Different types of soil include clay, sandy, silty and loamy.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Altitudinal zonation describes the different climates and types of wildlife at different altitudes on mountains (low altitude forests, tundra and summits)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Mountains form over millions of years. They are made when the Earth’s tectonic plates push together or move apart. Mountains are formed when Magma pushes large areas of land upwards, There are five types of mountain (fold, fault-block, volcanic, dome, plateau)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85493" y="86467"/>
            <a:ext cx="9306158" cy="631974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Interconnected world</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North American continent includes the countries of the USA, Canada and Mexico as well as the Central American countries of Guatemala etc. The South American continent includes countries of Brazil </a:t>
            </a: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Know significant rivers of the UK</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Tropic of Cancer is 23 degrees north of the equator and Tropic of Capricorn is 23 degrees south of the equator.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Climatic variation describes the changes in weather patterns or the average weather conditions of a country or continent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175077" y="4543482"/>
            <a:ext cx="5346543" cy="9325630"/>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Human features can be interconnected by function, type and transport links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Land uses include agricultural, recreational, housing and industry. Water systems are used for transport, industry, leisure and </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power</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 six figure grid reference contains six numbers and is more precise than a four figure grid reference. The first three figures are called the easting and are located along the top and bottom of a map. The second three figures are called the northing and are found up both sides of a map.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four cardinal directions are at 90 degree angles on the compass rose. The four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intercardinal</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points are halfway between the cardinal points.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Field techniques can provide evidence to support and answer a geographical hypothesis. </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13889472" y="9311329"/>
            <a:ext cx="9998448" cy="361131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Water cannot be made – it is recycled through the water cycle (evaporation, condensation, precipitation, collection) and it changes states through heating and cooling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Secondary data includes information gathered by geographical reports, surveys, maps, research, books and the internet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Rivers, seas and oceans can transform a landscape through erosion, deposition and transportation </a:t>
            </a:r>
          </a:p>
        </p:txBody>
      </p:sp>
    </p:spTree>
    <p:extLst>
      <p:ext uri="{BB962C8B-B14F-4D97-AF65-F5344CB8AC3E}">
        <p14:creationId xmlns:p14="http://schemas.microsoft.com/office/powerpoint/2010/main" val="34636083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308260" y="162676"/>
            <a:ext cx="8776384" cy="13553324"/>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725735" y="2545491"/>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560799" y="8793893"/>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4791927" y="3123170"/>
            <a:ext cx="9305261" cy="1348478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North America is broadly categorized into six major biomes (tundra, coniferous forest, grasslands </a:t>
            </a:r>
            <a:r>
              <a:rPr lang="en-US" sz="2600"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etc</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South America has a vast variety of biomes including desert, alpine and rainforest.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Soil fertility, drainage and climate influence the placement and success of agricultural land</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Changes to weather and climate can affect land use. Farmers living in different countries adapt their farming practices to suit their local climate and landscape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Transport networks can be tangible (rail, road) or intangible (air and sea corridors). These networks link places together and allow for the movement of people and goods. They are usually built where there is a high demand for the movement of goods or people. They run between places where journeys start or finish (airports, bus stations)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Agricultural land use in the UK can be divided into arable, pastoral and mixed. An allotment is a small piece of land used to grow fruits, vegetables and flowers. A wide variety of crops are farmed in the UK (wheat, barely, oats) and a variety of livestock are reared (beef, poultry and pigs)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Compass points can be used to describe the relationship of features to each other or to describe the direction of travel. Accurate grid references identify the position of key physical and human features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geographical enquiry can help us to understand the physical geography (rivers, coasts) or human geography (population changes, migration) of an area and the impacts on the surrounding environment</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8700764" y="15048"/>
            <a:ext cx="2802370"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Sow, grow and farm</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6" name="TextBox 295">
            <a:extLst>
              <a:ext uri="{FF2B5EF4-FFF2-40B4-BE49-F238E27FC236}">
                <a16:creationId xmlns:a16="http://schemas.microsoft.com/office/drawing/2014/main" id="{D437FCD9-43AF-5947-B591-0B2B84B1D5BF}"/>
              </a:ext>
            </a:extLst>
          </p:cNvPr>
          <p:cNvSpPr txBox="1"/>
          <p:nvPr/>
        </p:nvSpPr>
        <p:spPr>
          <a:xfrm>
            <a:off x="10016929" y="8524918"/>
            <a:ext cx="3048903" cy="5078313"/>
          </a:xfrm>
          <a:prstGeom prst="rect">
            <a:avLst/>
          </a:prstGeom>
          <a:noFill/>
        </p:spPr>
        <p:txBody>
          <a:bodyPr wrap="square" rtlCol="0" anchor="ctr" anchorCtr="0">
            <a:spAutoFit/>
          </a:bodyPr>
          <a:lstStyle/>
          <a:p>
            <a:pPr algn="r"/>
            <a:r>
              <a:rPr lang="en-US" sz="3000" b="1" dirty="0" smtClean="0">
                <a:solidFill>
                  <a:schemeClr val="tx2"/>
                </a:solidFill>
                <a:latin typeface="Fira Sans" panose="020B0503050000020004" pitchFamily="34" charset="0"/>
                <a:ea typeface="League Spartan" charset="0"/>
                <a:cs typeface="Poppins" pitchFamily="2" charset="77"/>
              </a:rPr>
              <a:t>Groundbreaking Greeks</a:t>
            </a:r>
          </a:p>
          <a:p>
            <a:pPr marL="457200" indent="-457200" algn="r">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Aerial photography is used in cartography, land-use planning and environmental studies. It can be used alongside maps to find out detailed information about a place or places</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algn="r"/>
            <a:endParaRPr lang="en-US" sz="3000" b="1" dirty="0">
              <a:solidFill>
                <a:schemeClr val="tx2"/>
              </a:solidFill>
              <a:latin typeface="Fira Sans" panose="020B0503050000020004" pitchFamily="34" charset="0"/>
              <a:ea typeface="League Spartan" charset="0"/>
              <a:cs typeface="Poppins" pitchFamily="2" charset="77"/>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Y5</a:t>
            </a:r>
            <a:endParaRPr lang="en-US" sz="6000" b="1" dirty="0">
              <a:solidFill>
                <a:schemeClr val="accent4"/>
              </a:solidFill>
              <a:latin typeface="Fira Sans" panose="020B0503050000020004" pitchFamily="34" charset="0"/>
            </a:endParaRPr>
          </a:p>
        </p:txBody>
      </p:sp>
      <p:sp>
        <p:nvSpPr>
          <p:cNvPr id="17" name="Rectangle 16"/>
          <p:cNvSpPr/>
          <p:nvPr/>
        </p:nvSpPr>
        <p:spPr>
          <a:xfrm>
            <a:off x="2056650" y="252135"/>
            <a:ext cx="3853227" cy="523220"/>
          </a:xfrm>
          <a:prstGeom prst="rect">
            <a:avLst/>
          </a:prstGeom>
        </p:spPr>
        <p:txBody>
          <a:bodyPr wrap="square">
            <a:spAutoFit/>
          </a:bodyPr>
          <a:lstStyle/>
          <a:p>
            <a:r>
              <a:rPr lang="en-US" sz="2800" b="1" dirty="0" smtClean="0">
                <a:solidFill>
                  <a:schemeClr val="tx2"/>
                </a:solidFill>
                <a:latin typeface="Fira Sans" panose="020B0503050000020004" pitchFamily="34" charset="0"/>
                <a:ea typeface="League Spartan" charset="0"/>
                <a:cs typeface="Poppins" pitchFamily="2" charset="77"/>
              </a:rPr>
              <a:t>Investigating our world </a:t>
            </a:r>
            <a:endParaRPr lang="en-US" sz="2800" b="1" dirty="0">
              <a:solidFill>
                <a:schemeClr val="tx2"/>
              </a:solidFill>
              <a:latin typeface="Fira Sans" panose="020B0503050000020004" pitchFamily="34" charset="0"/>
              <a:ea typeface="League Spartan" charset="0"/>
              <a:cs typeface="Poppins" pitchFamily="2" charset="77"/>
            </a:endParaRPr>
          </a:p>
        </p:txBody>
      </p:sp>
      <p:sp>
        <p:nvSpPr>
          <p:cNvPr id="2" name="Rectangle 1"/>
          <p:cNvSpPr/>
          <p:nvPr/>
        </p:nvSpPr>
        <p:spPr>
          <a:xfrm>
            <a:off x="8408822" y="448483"/>
            <a:ext cx="14823416" cy="3323987"/>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Farming challenges for developing countries include poor soil, disease, drought and lack of markets. Education, fair trade and technology are ways in which these challenges can be reduced.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topography of an area intended for agricultural purposes is an important consideration. In particular, the topographical slope or gradient plays a large part in controlling hydrology and potential soil erosion.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Earth has five climate zones (desert, Mediterranean, polar, temperate and tropical). Mountains have variable climates depending on altitude. A biome is a large ecological area on the Earth’s surface, such as desert, forest etc. Biomes are often defined by a range of factors such as temperature, climate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01" name="Rectangle 100"/>
          <p:cNvSpPr/>
          <p:nvPr/>
        </p:nvSpPr>
        <p:spPr>
          <a:xfrm>
            <a:off x="-94720" y="1252720"/>
            <a:ext cx="6720950" cy="9787295"/>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Know major cities around the world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Relative location is where somewhere is found in comparison with other features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Prime Meridian  is an imaginary line that divides the Earth into eastern and western hemispheres. The time at Greenwich is called Greenwich Mean Time. Each time zone that is 15 degrees to the west of Greenwich is another hour earlier than GMT. Each time zone 15 degrees to the east is another hour later</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Know the seven continents and that they vary in size, shape, location, population and climate.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Industries can make their manufacturing processes more sustainable and better for the environment by using renewable energy sources, reusing and recycling and sharing resources.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Geographical data such as demographics or economic statistics can be used as evidence to support conclusions</a:t>
            </a: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21291" y="9496267"/>
            <a:ext cx="9040178" cy="3785652"/>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The term ‘relief’ describes the difference between the highest and lowest elevations of an area. Relief maps show the contours of land based on shape and height. Contour lines show the elevation of land. They are usually orange or brown in </a:t>
            </a:r>
            <a:r>
              <a:rPr lang="en-US" sz="2600" dirty="0" err="1">
                <a:latin typeface="Fira Sans Light" panose="020B0403050000020004" pitchFamily="34" charset="0"/>
                <a:ea typeface="Open Sans Light" panose="020B0306030504020204" pitchFamily="34" charset="0"/>
                <a:cs typeface="Open Sans Light" panose="020B0306030504020204" pitchFamily="34" charset="0"/>
              </a:rPr>
              <a:t>colour</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 If close together, the ground is steep, if further apart it is sloping.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Settlements come in many different sizes and these can be ranked according to their population and level of services. A hierarchy includes hamlet, village, town, city and large city </a:t>
            </a:r>
          </a:p>
        </p:txBody>
      </p:sp>
    </p:spTree>
    <p:extLst>
      <p:ext uri="{BB962C8B-B14F-4D97-AF65-F5344CB8AC3E}">
        <p14:creationId xmlns:p14="http://schemas.microsoft.com/office/powerpoint/2010/main" val="23978598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193107" y="0"/>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112" name="Subtitle 2">
            <a:extLst>
              <a:ext uri="{FF2B5EF4-FFF2-40B4-BE49-F238E27FC236}">
                <a16:creationId xmlns:a16="http://schemas.microsoft.com/office/drawing/2014/main" id="{4EC94491-6539-F941-898A-4BB887977E4E}"/>
              </a:ext>
            </a:extLst>
          </p:cNvPr>
          <p:cNvSpPr txBox="1">
            <a:spLocks/>
          </p:cNvSpPr>
          <p:nvPr/>
        </p:nvSpPr>
        <p:spPr>
          <a:xfrm>
            <a:off x="7703613" y="8882560"/>
            <a:ext cx="16857500" cy="485472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Invisible lines of latitude run horizontally around the Earth and show the northerly or southerly position of a geographical area. Invisible lines on longitude run vertically from the North to the South pole and show the westerly or easterly position of a geographical area.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helps us to understand patterns and trends but sometimes there can be variations due to numerous factors (human error, incorrect equipment)</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geographical area can be understood by using grid references and lines of latitude and longitude to identify position, contour lines to identify height above sea level and map symbols to identify physical and human features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Climate and extreme weather can affect the size and nature of settlements, shelters and buildings, diet, lifestyle, jobs, clothing and more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Representing, analyzing, concluding, communicating, reflecting and responding are helpful strategies to answer geographical questions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46737" y="51959"/>
            <a:ext cx="10314687" cy="46146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Frozen kingdoms</a:t>
            </a:r>
          </a:p>
          <a:p>
            <a:pPr marL="457200" indent="-457200" algn="l">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The Northern Hemisphere is the part of the Earth that is north of the equator, and the Southern is to the south of it. Prime Meridian is the imaginary line from North to South pole that passes through Greenwich in England and marks 0 degree longitude, from which all other longitudes are measured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Climate is the long-term pattern of weather conditions found in a place. They can be compared by looking at factors including maximum and minimum levels of precipitation and average monthly temperatures </a:t>
            </a:r>
          </a:p>
          <a:p>
            <a:pPr marL="457200" indent="-457200" algn="l">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10267950" y="138102"/>
            <a:ext cx="2630589" cy="738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err="1" smtClean="0">
                <a:latin typeface="Fira Sans" panose="020B0503050000020004" pitchFamily="34" charset="0"/>
                <a:ea typeface="League Spartan" charset="0"/>
                <a:cs typeface="Poppins" pitchFamily="2" charset="77"/>
              </a:rPr>
              <a:t>Maafa</a:t>
            </a:r>
            <a:endParaRPr lang="en-US" sz="2800" b="1" dirty="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distribution of and access to natural resources, cultural influences and economic activity are significant factors in community life in a settlement</a:t>
            </a:r>
          </a:p>
          <a:p>
            <a:pPr marL="457200" indent="-457200" algn="r">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15408456" y="175879"/>
            <a:ext cx="8479464" cy="9325630"/>
          </a:xfrm>
          <a:prstGeom prst="rect">
            <a:avLst/>
          </a:prstGeom>
        </p:spPr>
        <p:txBody>
          <a:bodyPr wrap="square">
            <a:spAutoFit/>
          </a:bodyPr>
          <a:lstStyle/>
          <a:p>
            <a:pPr>
              <a:lnSpc>
                <a:spcPts val="3600"/>
              </a:lnSpc>
            </a:pPr>
            <a:r>
              <a:rPr lang="en-US" sz="2400" b="1" dirty="0" smtClean="0">
                <a:latin typeface="Fira Sans" panose="020B0503050000020004" pitchFamily="34" charset="0"/>
                <a:ea typeface="League Spartan" charset="0"/>
                <a:cs typeface="Poppins" pitchFamily="2" charset="77"/>
              </a:rPr>
              <a:t>Our changing world </a:t>
            </a:r>
            <a:endParaRPr lang="en-US" sz="2400" b="1" dirty="0">
              <a:latin typeface="Fira Sans" panose="020B0503050000020004" pitchFamily="34" charset="0"/>
              <a:ea typeface="League Spartan" charset="0"/>
              <a:cs typeface="Poppins" pitchFamily="2" charset="77"/>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North America, Europe and East Asia are the main industrial regions of the world due to a range of factors</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 </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(access to materials, fresh water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etc</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 geographical pattern is the arrangement of objects on the Earth’s surface in relation to one another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Climate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change is the long-term change in expected patterns of weather that contributes to the melting of polar ice caps, rising sea levels and extreme weather. It is caused by global warming. Human activity, such as burning fossil fuels, deforestation and overpopulation all contribute to global warming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Physical processes that can affect a landscape include erosion by wind, water or ice; the deposition of stone and silt by water and ice, land movement, such as landslides and tectonic activity, such as earthquakes or volcanic </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eruptions</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Natural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resource management (NRM) manages natural resources, including water, land, soil, plants and animals. It recognizes that people rely on healthy landscapes to live and aims to create </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sustainable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ways of using land now and in the future.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Satellite </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images are photographs of Earth taken by satellite images</a:t>
            </a: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2202" y="3919095"/>
            <a:ext cx="4937662" cy="7017306"/>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T</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he polar oceans are significantly colder than the other world oceans. This influences the presence of sea ice, glaciers and icebergs</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Arctic is a sea of ice surrounded by land and located at the highest latitudes of the Northern hemisphere. It extends over the countries that border the Artic Ocean. Know the physical features of Arctic and Antarctic</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Tourism is an industry that involves people travelling for recreation. It has impact on many regions.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Know examples of natural resources </a:t>
            </a: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209826" y="10439943"/>
            <a:ext cx="5107338" cy="322966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Britain at war</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Geographical interconnections are the ways in which people and things are connected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0635345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PTIFY - Mercury - Light">
      <a:dk1>
        <a:srgbClr val="3E3E3E"/>
      </a:dk1>
      <a:lt1>
        <a:srgbClr val="FFFFFF"/>
      </a:lt1>
      <a:dk2>
        <a:srgbClr val="1F1F1F"/>
      </a:dk2>
      <a:lt2>
        <a:srgbClr val="FFFFFF"/>
      </a:lt2>
      <a:accent1>
        <a:srgbClr val="2D3F63"/>
      </a:accent1>
      <a:accent2>
        <a:srgbClr val="179B98"/>
      </a:accent2>
      <a:accent3>
        <a:srgbClr val="713852"/>
      </a:accent3>
      <a:accent4>
        <a:srgbClr val="F57A7B"/>
      </a:accent4>
      <a:accent5>
        <a:srgbClr val="F8B2A2"/>
      </a:accent5>
      <a:accent6>
        <a:srgbClr val="606060"/>
      </a:accent6>
      <a:hlink>
        <a:srgbClr val="58ACC0"/>
      </a:hlink>
      <a:folHlink>
        <a:srgbClr val="315F6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84359</TotalTime>
  <Words>3518</Words>
  <Application>Microsoft Office PowerPoint</Application>
  <PresentationFormat>Custom</PresentationFormat>
  <Paragraphs>210</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Fira Sans</vt:lpstr>
      <vt:lpstr>Fira Sans Light</vt:lpstr>
      <vt:lpstr>League Spartan</vt:lpstr>
      <vt:lpstr>Open Sans</vt:lpstr>
      <vt:lpstr>Open Sans Light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 Wade</dc:creator>
  <cp:keywords/>
  <dc:description/>
  <cp:lastModifiedBy>Mr.Davie</cp:lastModifiedBy>
  <cp:revision>15126</cp:revision>
  <dcterms:created xsi:type="dcterms:W3CDTF">2014-11-12T21:47:38Z</dcterms:created>
  <dcterms:modified xsi:type="dcterms:W3CDTF">2022-06-15T10:38:52Z</dcterms:modified>
  <cp:category/>
</cp:coreProperties>
</file>